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74" r:id="rId3"/>
    <p:sldId id="260" r:id="rId4"/>
    <p:sldId id="275" r:id="rId5"/>
    <p:sldId id="261" r:id="rId6"/>
    <p:sldId id="262" r:id="rId7"/>
    <p:sldId id="263" r:id="rId8"/>
    <p:sldId id="273" r:id="rId9"/>
    <p:sldId id="267" r:id="rId10"/>
    <p:sldId id="268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1942" autoAdjust="0"/>
  </p:normalViewPr>
  <p:slideViewPr>
    <p:cSldViewPr snapToGrid="0">
      <p:cViewPr varScale="1">
        <p:scale>
          <a:sx n="79" d="100"/>
          <a:sy n="79" d="100"/>
        </p:scale>
        <p:origin x="10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488F5-942E-4662-AEEE-1777A9729242}" type="datetimeFigureOut">
              <a:rPr lang="zh-CN" altLang="en-US" smtClean="0"/>
              <a:t>2019/1/26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E6144-B406-4D0E-8AEE-E5D44A75BC9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8274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局部邻域影响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和 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全局用户相似性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来学习影响参数。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6144-B406-4D0E-8AEE-E5D44A75BC9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123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6144-B406-4D0E-8AEE-E5D44A75BC9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8629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6144-B406-4D0E-8AEE-E5D44A75BC9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9508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如</a:t>
            </a:r>
            <a:r>
              <a:rPr lang="zh-CN" altLang="en-US" dirty="0" smtClean="0"/>
              <a:t>果我们观察到用户</a:t>
            </a:r>
            <a:r>
              <a:rPr lang="en-US" altLang="zh-CN" dirty="0" smtClean="0"/>
              <a:t>u</a:t>
            </a:r>
            <a:r>
              <a:rPr lang="zh-CN" altLang="en-US" dirty="0" smtClean="0"/>
              <a:t>在用户</a:t>
            </a:r>
            <a:r>
              <a:rPr lang="en-US" altLang="zh-CN" dirty="0" smtClean="0"/>
              <a:t>v</a:t>
            </a:r>
            <a:r>
              <a:rPr lang="zh-CN" altLang="en-US" dirty="0" smtClean="0"/>
              <a:t>之前执行了一个动作，并且如果在社交网络中也有一个有向链接（</a:t>
            </a:r>
            <a:r>
              <a:rPr lang="en-US" altLang="zh-CN" dirty="0" smtClean="0"/>
              <a:t>u</a:t>
            </a:r>
            <a:r>
              <a:rPr lang="zh-CN" altLang="en-US" dirty="0" smtClean="0"/>
              <a:t>，</a:t>
            </a:r>
            <a:r>
              <a:rPr lang="en-US" altLang="zh-CN" dirty="0" smtClean="0"/>
              <a:t>v</a:t>
            </a:r>
            <a:r>
              <a:rPr lang="zh-CN" altLang="en-US" dirty="0" smtClean="0"/>
              <a:t>），那么假设用户</a:t>
            </a:r>
            <a:r>
              <a:rPr lang="en-US" altLang="zh-CN" dirty="0" smtClean="0"/>
              <a:t>u</a:t>
            </a:r>
            <a:r>
              <a:rPr lang="zh-CN" altLang="en-US" dirty="0" smtClean="0"/>
              <a:t>影响用户</a:t>
            </a:r>
            <a:r>
              <a:rPr lang="en-US" altLang="zh-CN" dirty="0" smtClean="0"/>
              <a:t>v</a:t>
            </a:r>
            <a:r>
              <a:rPr lang="zh-CN" altLang="en-US" dirty="0" smtClean="0"/>
              <a:t>。 该假设的原因是，如果用户</a:t>
            </a:r>
            <a:r>
              <a:rPr lang="en-US" altLang="zh-CN" dirty="0" smtClean="0"/>
              <a:t>v</a:t>
            </a:r>
            <a:r>
              <a:rPr lang="zh-CN" altLang="en-US" dirty="0" smtClean="0"/>
              <a:t>将用户</a:t>
            </a:r>
            <a:r>
              <a:rPr lang="en-US" altLang="zh-CN" dirty="0" smtClean="0"/>
              <a:t>u</a:t>
            </a:r>
            <a:r>
              <a:rPr lang="zh-CN" altLang="en-US" dirty="0" smtClean="0"/>
              <a:t>列为朋友，则用户</a:t>
            </a:r>
            <a:r>
              <a:rPr lang="en-US" altLang="zh-CN" dirty="0" smtClean="0"/>
              <a:t>v</a:t>
            </a:r>
            <a:r>
              <a:rPr lang="zh-CN" altLang="en-US" dirty="0" smtClean="0"/>
              <a:t>可以观看用户</a:t>
            </a:r>
            <a:r>
              <a:rPr lang="en-US" altLang="zh-CN" dirty="0" smtClean="0"/>
              <a:t>u</a:t>
            </a:r>
            <a:r>
              <a:rPr lang="zh-CN" altLang="en-US" dirty="0" smtClean="0"/>
              <a:t>的活动并受用户</a:t>
            </a:r>
            <a:r>
              <a:rPr lang="en-US" altLang="zh-CN" dirty="0" smtClean="0"/>
              <a:t>u</a:t>
            </a:r>
            <a:r>
              <a:rPr lang="zh-CN" altLang="en-US" dirty="0" smtClean="0"/>
              <a:t>的影响。</a:t>
            </a:r>
          </a:p>
          <a:p>
            <a:endParaRPr lang="zh-CN" altLang="en-US" dirty="0" smtClean="0"/>
          </a:p>
          <a:p>
            <a:r>
              <a:rPr lang="zh-CN" altLang="en-US" dirty="0" smtClean="0"/>
              <a:t>对于执行相同操作的用户，假设他们共享相似的用户兴趣。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6144-B406-4D0E-8AEE-E5D44A75BC9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31515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如果存在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&lt;ui,uj&gt;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，且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ui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发生的时间在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uj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发生之前，则存在社会影响力对。</a:t>
            </a:r>
            <a:endParaRPr lang="en-US" altLang="zh-CN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影响力传播网络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网络包含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个用户：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u1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u2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u3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u4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u5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episode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包含用户动作及时间。</a:t>
            </a:r>
          </a:p>
          <a:p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基于社交网络和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episode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数据，我们提取所有社交影响对。</a:t>
            </a:r>
          </a:p>
          <a:p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例如，由于用户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u4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在用户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u5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之前执行动作，我们可以获得社交影响对（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u4→u5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）。 同样，我们获得了其他三个社会影响对：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u2→u3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），（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u4→u1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），（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u3→u1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 通过结合这些影响对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(pair)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，我们可以获得影响力传播网络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右边的这个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</a:t>
            </a:r>
          </a:p>
          <a:p>
            <a:endParaRPr lang="zh-CN" altLang="en-US" dirty="0" smtClean="0"/>
          </a:p>
          <a:p>
            <a:endParaRPr lang="en-US" altLang="zh-CN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6144-B406-4D0E-8AEE-E5D44A75BC9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2278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根据 局部邻域影响 学习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6144-B406-4D0E-8AEE-E5D44A75BC9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6100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在社会影响力分析中，我们需要考虑每个用户的全局属性。 一方面，直观地说，一些用户，如电影明星和政治家，在社交网络中比普通用户更有影响力。 另一方面，一些用户更倾向于受到他人的影响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6144-B406-4D0E-8AEE-E5D44A75BC9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50234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给定影响传播网络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和用户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，生成影响上下文集合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，其包含可能受用户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影响的用户。 利用带有重启策略的随机游走来生成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 从用户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开始，它随机选择一个邻居访问。 基于当前访问的用户，它随机采样该用户的一个邻居以进行下一次访问。 在每一步中，它都有可能返回到用户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，重启率为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0.5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。为了限制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的大小，我们使用长度阈值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</a:t>
            </a:r>
            <a:r>
              <a:rPr lang="el-GR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θ</a:t>
            </a:r>
            <a:r>
              <a:rPr lang="zh-CN" altLang="el-G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 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当达到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</a:t>
            </a:r>
            <a:r>
              <a:rPr lang="el-GR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θ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时，随机游走过程停止。</a:t>
            </a:r>
            <a:endParaRPr lang="zh-CN" alt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6144-B406-4D0E-8AEE-E5D44A75BC9D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68502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6144-B406-4D0E-8AEE-E5D44A75BC9D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31568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预测用户被激活的概率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E6144-B406-4D0E-8AEE-E5D44A75BC9D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3172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9625-AC59-4F26-8B24-1EEA6717817E}" type="datetimeFigureOut">
              <a:rPr lang="zh-CN" altLang="en-US" smtClean="0"/>
              <a:t>2019/1/26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48DB-0F62-46DE-9337-6D846CFA5A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3391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9625-AC59-4F26-8B24-1EEA6717817E}" type="datetimeFigureOut">
              <a:rPr lang="zh-CN" altLang="en-US" smtClean="0"/>
              <a:t>2019/1/26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48DB-0F62-46DE-9337-6D846CFA5A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0794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9625-AC59-4F26-8B24-1EEA6717817E}" type="datetimeFigureOut">
              <a:rPr lang="zh-CN" altLang="en-US" smtClean="0"/>
              <a:t>2019/1/26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48DB-0F62-46DE-9337-6D846CFA5A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856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9625-AC59-4F26-8B24-1EEA6717817E}" type="datetimeFigureOut">
              <a:rPr lang="zh-CN" altLang="en-US" smtClean="0"/>
              <a:t>2019/1/26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48DB-0F62-46DE-9337-6D846CFA5A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063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9625-AC59-4F26-8B24-1EEA6717817E}" type="datetimeFigureOut">
              <a:rPr lang="zh-CN" altLang="en-US" smtClean="0"/>
              <a:t>2019/1/26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48DB-0F62-46DE-9337-6D846CFA5A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0329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9625-AC59-4F26-8B24-1EEA6717817E}" type="datetimeFigureOut">
              <a:rPr lang="zh-CN" altLang="en-US" smtClean="0"/>
              <a:t>2019/1/26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48DB-0F62-46DE-9337-6D846CFA5A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3636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9625-AC59-4F26-8B24-1EEA6717817E}" type="datetimeFigureOut">
              <a:rPr lang="zh-CN" altLang="en-US" smtClean="0"/>
              <a:t>2019/1/26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48DB-0F62-46DE-9337-6D846CFA5A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8254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9625-AC59-4F26-8B24-1EEA6717817E}" type="datetimeFigureOut">
              <a:rPr lang="zh-CN" altLang="en-US" smtClean="0"/>
              <a:t>2019/1/26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48DB-0F62-46DE-9337-6D846CFA5A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0856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9625-AC59-4F26-8B24-1EEA6717817E}" type="datetimeFigureOut">
              <a:rPr lang="zh-CN" altLang="en-US" smtClean="0"/>
              <a:t>2019/1/26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48DB-0F62-46DE-9337-6D846CFA5A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8193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9625-AC59-4F26-8B24-1EEA6717817E}" type="datetimeFigureOut">
              <a:rPr lang="zh-CN" altLang="en-US" smtClean="0"/>
              <a:t>2019/1/26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48DB-0F62-46DE-9337-6D846CFA5A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593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9625-AC59-4F26-8B24-1EEA6717817E}" type="datetimeFigureOut">
              <a:rPr lang="zh-CN" altLang="en-US" smtClean="0"/>
              <a:t>2019/1/26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248DB-0F62-46DE-9337-6D846CFA5A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4692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F9625-AC59-4F26-8B24-1EEA6717817E}" type="datetimeFigureOut">
              <a:rPr lang="zh-CN" altLang="en-US" smtClean="0"/>
              <a:t>2019/1/26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248DB-0F62-46DE-9337-6D846CFA5A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897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snap.stanford.edu/data/web-flickr.html" TargetMode="External"/><Relationship Id="rId4" Type="http://schemas.openxmlformats.org/officeDocument/2006/relationships/hyperlink" Target="http://socialcomputing.asu.edu/datasets/Dig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68589" y="1044267"/>
            <a:ext cx="6858000" cy="1596112"/>
          </a:xfrm>
        </p:spPr>
        <p:txBody>
          <a:bodyPr>
            <a:normAutofit fontScale="90000"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Inf2vec: Latent Representation Model for </a:t>
            </a:r>
            <a:r>
              <a:rPr lang="en-US" altLang="zh-CN" sz="28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Social Influence Embedding</a:t>
            </a:r>
            <a:r>
              <a:rPr lang="en-US" altLang="zh-CN" sz="28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/>
            </a:r>
            <a:br>
              <a:rPr lang="en-US" altLang="zh-CN" sz="28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</a:br>
            <a:r>
              <a:rPr lang="en-US" altLang="zh-CN" sz="28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/>
            </a:r>
            <a:br>
              <a:rPr lang="en-US" altLang="zh-CN" sz="28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</a:br>
            <a:r>
              <a:rPr lang="en-US" altLang="zh-CN" sz="28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Inf2vec</a:t>
            </a:r>
            <a:r>
              <a:rPr lang="en-US" altLang="zh-CN" sz="28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:</a:t>
            </a:r>
            <a:r>
              <a:rPr lang="zh-CN" altLang="en-US" sz="28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社</a:t>
            </a:r>
            <a:r>
              <a:rPr lang="zh-CN" altLang="en-US" sz="28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会影响嵌入的潜</a:t>
            </a:r>
            <a:r>
              <a:rPr lang="zh-CN" altLang="en-US" sz="28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在</a:t>
            </a:r>
            <a:r>
              <a:rPr lang="zh-CN" altLang="en-US" sz="28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表示</a:t>
            </a:r>
            <a:r>
              <a:rPr lang="zh-CN" altLang="en-US" sz="28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模</a:t>
            </a:r>
            <a:r>
              <a:rPr lang="zh-CN" altLang="en-US" sz="28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型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78277" y="3567288"/>
            <a:ext cx="7473244" cy="1727200"/>
          </a:xfrm>
        </p:spPr>
        <p:txBody>
          <a:bodyPr>
            <a:normAutofit lnSpcReduction="10000"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Shanshan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Feng,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Gao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Cong,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Arijit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Khan,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Xiucheng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Li,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Yong 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Liu,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Yeow Meng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Chee</a:t>
            </a:r>
          </a:p>
          <a:p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ICDE 2018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58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 flipV="1">
            <a:off x="609600" y="642554"/>
            <a:ext cx="795775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89002" y="273222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实验结果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9043" y="642554"/>
            <a:ext cx="6377651" cy="4643836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609600" y="5651869"/>
            <a:ext cx="53075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Digg: 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ttp://socialcomputing.asu.edu/datasets/Dig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g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Flickr: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snap.stanford.edu/data/web-flickr.html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88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 flipV="1">
            <a:off x="609600" y="642554"/>
            <a:ext cx="795775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89002" y="273222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实验结果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968" y="2494159"/>
            <a:ext cx="8019048" cy="60000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717849" y="1289851"/>
            <a:ext cx="80190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本文研究了社会影响嵌入问题，即用隐向量表示每个用户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lang="en-US" altLang="zh-CN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lang="en-US" altLang="zh-CN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lang="en-US" altLang="zh-CN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lang="en-US" altLang="zh-CN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在搜作者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Shanshan Feng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的时候，在 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dblp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发现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了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17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年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的这篇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AAAI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，这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篇文章主要是将 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word2vec 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的方法应用到了 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POI 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预测，就是把一个 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POI 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当成 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word2vec 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中的一个 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word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zh-CN" altLang="en-US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44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 flipV="1">
            <a:off x="609600" y="642554"/>
            <a:ext cx="795775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89002" y="27322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介绍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09600" y="948267"/>
            <a:ext cx="795775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研究对象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Based on 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users’ online 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behaviors, 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we aim 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at </a:t>
            </a: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learning parameters to reflect the social influence.</a:t>
            </a:r>
            <a:endParaRPr lang="en-US" altLang="zh-CN" b="1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lang="en-US" altLang="zh-CN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现有模型问题：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However, due 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to the sparsity of propagation observations, these 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methods cannot 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effectively estimate the influence parameters for 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all the 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edges, especially for </a:t>
            </a: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the edges without sufficient </a:t>
            </a:r>
            <a:r>
              <a:rPr lang="en-US" altLang="zh-CN" b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observed propagations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.</a:t>
            </a:r>
            <a:endParaRPr lang="en-US" altLang="zh-CN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lang="en-US" altLang="zh-CN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lang="en-US" altLang="zh-CN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提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出的方法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Instead of 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directly estimating propagation probability of each 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edge, we 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attempt </a:t>
            </a: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to learn representation of each node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, such that 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the social 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influence is reflected by the representations of 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nodes in 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 latent low-dimensional space.</a:t>
            </a:r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lang="en-US" altLang="zh-CN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具体模型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we develop a 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new representation 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model called Inf2vec to learn social 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influence embedding.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First, 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we employ </a:t>
            </a: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local influence propagation neighborhood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Second, we 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consider the </a:t>
            </a:r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similarity of user interest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.</a:t>
            </a:r>
            <a:endParaRPr lang="en-US" altLang="zh-CN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98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ttps://wx3.sinaimg.cn/large/0065Z2GMly1ft3zmqpaqjj313k0fc0uc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09" t="1153" r="12335" b="-4184"/>
          <a:stretch/>
        </p:blipFill>
        <p:spPr bwMode="auto">
          <a:xfrm>
            <a:off x="2699658" y="3671270"/>
            <a:ext cx="5994400" cy="2960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接连接符 4"/>
          <p:cNvCxnSpPr/>
          <p:nvPr/>
        </p:nvCxnSpPr>
        <p:spPr>
          <a:xfrm flipV="1">
            <a:off x="609600" y="642554"/>
            <a:ext cx="795775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89002" y="273222"/>
            <a:ext cx="1296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Word2vec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09600" y="1088571"/>
            <a:ext cx="79577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两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个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关系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endParaRPr lang="en-US" altLang="zh-CN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lang="en-US" altLang="zh-CN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一、词语上下文关系（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局部邻域影响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 enjoy 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flying</a:t>
            </a:r>
            <a:endParaRPr lang="zh-CN" altLang="en-US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 like 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NLP</a:t>
            </a:r>
            <a:endParaRPr lang="zh-CN" altLang="en-US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 like deep 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learning</a:t>
            </a:r>
          </a:p>
          <a:p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二、词语相似性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全</a:t>
            </a:r>
            <a:r>
              <a:rPr lang="zh-CN" altLang="en-US" b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局相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似性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	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enjoy 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和 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like 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之间存在相似性</a:t>
            </a:r>
            <a:endParaRPr lang="en-US" altLang="zh-CN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lvl="1"/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37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 flipV="1">
            <a:off x="609600" y="642554"/>
            <a:ext cx="795775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89002" y="273222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两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个假设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907682"/>
            <a:ext cx="4092610" cy="2999697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589002" y="1041639"/>
            <a:ext cx="17908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assumptions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983587" y="2594893"/>
            <a:ext cx="30716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、用户影响假设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、相同操作用户具有相似性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4440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 flipV="1">
            <a:off x="609600" y="642554"/>
            <a:ext cx="795775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89002" y="273222"/>
            <a:ext cx="2178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Social Influence Pair </a:t>
            </a:r>
            <a:endParaRPr lang="zh-CN" altLang="en-US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wx4.sinaimg.cn/large/006LzoOmgy1fyx3k2fpkqj30kd0433y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947" y="768819"/>
            <a:ext cx="6250348" cy="1253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ws2.sinaimg.cn/large/006LzoOmgy1fyx47wc52kj30hd0edjsc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170" y="2704675"/>
            <a:ext cx="4758612" cy="3936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1408182" y="2335343"/>
            <a:ext cx="31802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 Propagation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Network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 flipV="1">
            <a:off x="609600" y="642554"/>
            <a:ext cx="795775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89002" y="273222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 Influence Embedding</a:t>
            </a:r>
            <a:endParaRPr lang="zh-CN" altLang="en-US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755" y="853841"/>
            <a:ext cx="8183442" cy="4002447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5005084" y="5067574"/>
            <a:ext cx="367511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用户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u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有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两个向量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endParaRPr lang="en-US" altLang="zh-CN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Su 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表示影响其他用户的能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力</a:t>
            </a:r>
            <a:endParaRPr lang="en-US" altLang="zh-CN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Tu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表示受其他用户影响的趋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势</a:t>
            </a:r>
            <a:endParaRPr lang="zh-CN" altLang="en-US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429189" y="5067574"/>
            <a:ext cx="2294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4a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是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传统的研究方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向</a:t>
            </a:r>
            <a:endParaRPr lang="zh-CN" altLang="en-US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39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 flipV="1">
            <a:off x="609600" y="642554"/>
            <a:ext cx="795775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89002" y="273222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Global Property</a:t>
            </a:r>
            <a:endParaRPr lang="zh-CN" altLang="en-US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8663" y="3782173"/>
            <a:ext cx="5188437" cy="169203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609600" y="1011886"/>
            <a:ext cx="72420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为了更好地模拟社会影响：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学习每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个用户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u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的影响他人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Su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和受影响能力</a:t>
            </a:r>
            <a:r>
              <a:rPr lang="en-US" altLang="zh-CN" sz="16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Tu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每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个用户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的影响能力偏差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bu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和一致性偏差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~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bu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影响能力偏差 反映了用户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影响他人的整体能力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一致性偏差    反映了用户倾向于受到他人的影响</a:t>
            </a:r>
          </a:p>
          <a:p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1886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 flipV="1">
            <a:off x="609600" y="642554"/>
            <a:ext cx="795775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89002" y="273222"/>
            <a:ext cx="4998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Algorithm for Generating Influence Context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002" y="1340895"/>
            <a:ext cx="4197904" cy="451652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5105697" y="4380087"/>
            <a:ext cx="403830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defRPr/>
            </a:pP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第二行采用随机游走的方式计算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Local Influence 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Context</a:t>
            </a:r>
          </a:p>
          <a:p>
            <a:pPr lvl="0" defTabSz="914400">
              <a:defRPr/>
            </a:pPr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lvl="0" defTabSz="914400">
              <a:defRPr/>
            </a:pP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三行采用随机抽样的方式获得全局用户相似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context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，以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和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1-a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的权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重相加</a:t>
            </a:r>
            <a:endParaRPr lang="zh-CN" altLang="en-US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75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 flipV="1">
            <a:off x="609600" y="642554"/>
            <a:ext cx="795775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89002" y="273222"/>
            <a:ext cx="1377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Inf2Vec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算法</a:t>
            </a:r>
            <a:endParaRPr lang="zh-CN" altLang="en-US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011886"/>
            <a:ext cx="3988298" cy="4704146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4293098" y="2756053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一部分（第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3-8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行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根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据算法一 生成影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响上下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文。</a:t>
            </a:r>
            <a:endParaRPr lang="en-US" altLang="zh-CN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lang="en-US" altLang="zh-CN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二部分（第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9-17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行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）根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据生成的影响上下文学习参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数，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通过负抽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样进行更新，这里用到了</a:t>
            </a:r>
            <a:r>
              <a:rPr lang="en-US" altLang="zh-CN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SGD</a:t>
            </a:r>
            <a:r>
              <a:rPr lang="zh-CN" altLang="en-US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和梯度下降。</a:t>
            </a:r>
            <a:endParaRPr lang="zh-CN" altLang="en-US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" name="右大括号 6"/>
          <p:cNvSpPr/>
          <p:nvPr/>
        </p:nvSpPr>
        <p:spPr>
          <a:xfrm>
            <a:off x="3755136" y="2474976"/>
            <a:ext cx="402336" cy="115824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右大括号 7"/>
          <p:cNvSpPr/>
          <p:nvPr/>
        </p:nvSpPr>
        <p:spPr>
          <a:xfrm>
            <a:off x="3803904" y="3938066"/>
            <a:ext cx="402336" cy="115824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77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618</TotalTime>
  <Words>1303</Words>
  <Application>Microsoft Office PowerPoint</Application>
  <PresentationFormat>全屏显示(4:3)</PresentationFormat>
  <Paragraphs>96</Paragraphs>
  <Slides>11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等线</vt:lpstr>
      <vt:lpstr>等线 Light</vt:lpstr>
      <vt:lpstr>微软雅黑</vt:lpstr>
      <vt:lpstr>Arial</vt:lpstr>
      <vt:lpstr>Calibri</vt:lpstr>
      <vt:lpstr>Calibri Light</vt:lpstr>
      <vt:lpstr>Times New Roman</vt:lpstr>
      <vt:lpstr>Office 主题​​</vt:lpstr>
      <vt:lpstr>Inf2vec: Latent Representation Model for Social Influence Embedding  Inf2vec:社会影响嵌入的潜在表示模型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 R 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Route Recommendations for Idle Taxi Drivers: Find Me the Shortest Route to a Customer!</dc:title>
  <dc:creator>李飞阳</dc:creator>
  <cp:lastModifiedBy>mmmwhy</cp:lastModifiedBy>
  <cp:revision>146</cp:revision>
  <dcterms:created xsi:type="dcterms:W3CDTF">2019-01-05T05:56:22Z</dcterms:created>
  <dcterms:modified xsi:type="dcterms:W3CDTF">2019-01-26T02:39:58Z</dcterms:modified>
</cp:coreProperties>
</file>